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71" r:id="rId3"/>
    <p:sldId id="279" r:id="rId4"/>
    <p:sldId id="272" r:id="rId5"/>
    <p:sldId id="273" r:id="rId6"/>
    <p:sldId id="276" r:id="rId7"/>
    <p:sldId id="277" r:id="rId8"/>
    <p:sldId id="275" r:id="rId9"/>
    <p:sldId id="270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4120" autoAdjust="0"/>
  </p:normalViewPr>
  <p:slideViewPr>
    <p:cSldViewPr snapToGrid="0">
      <p:cViewPr varScale="1">
        <p:scale>
          <a:sx n="94" d="100"/>
          <a:sy n="94" d="100"/>
        </p:scale>
        <p:origin x="14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22B17-BE7F-4FBC-91A1-54C6CE59C2B6}" type="datetimeFigureOut">
              <a:rPr lang="en-GB" smtClean="0"/>
              <a:t>19/05/2019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FC3F9-E95D-4432-95DB-996743426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8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8063" y="727075"/>
            <a:ext cx="4841875" cy="3632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Part of essential classroom language – introduce pupils early to infinitive</a:t>
            </a:r>
            <a:r>
              <a:rPr lang="en-GB" baseline="0" dirty="0" smtClean="0"/>
              <a:t> verbs by miming and saying these 4 skills that pupils are going to use in their learning today (and in lots of future lessons).</a:t>
            </a:r>
          </a:p>
          <a:p>
            <a:r>
              <a:rPr lang="en-GB" baseline="0" dirty="0" smtClean="0"/>
              <a:t>Ensure pupils know what they mean, and what ‘nous </a:t>
            </a:r>
            <a:r>
              <a:rPr lang="en-GB" baseline="0" dirty="0" err="1" smtClean="0"/>
              <a:t>allons</a:t>
            </a:r>
            <a:r>
              <a:rPr lang="en-GB" baseline="0" dirty="0" smtClean="0"/>
              <a:t>’ means.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B5438-B098-4BBF-9F8A-24D6592B3889}" type="slidenum">
              <a:rPr lang="en-GB">
                <a:solidFill>
                  <a:srgbClr val="000000"/>
                </a:solidFill>
              </a:rPr>
              <a:pPr/>
              <a:t>1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438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Recap the five vowel phonics + gestures and then introduce the new seven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dipthongs</a:t>
            </a:r>
            <a:r>
              <a:rPr lang="en-GB" baseline="0" dirty="0" smtClean="0"/>
              <a:t>.</a:t>
            </a:r>
          </a:p>
          <a:p>
            <a:r>
              <a:rPr lang="en-GB" baseline="0" dirty="0" smtClean="0"/>
              <a:t>Most of these have a number that also rhymes / has the same </a:t>
            </a:r>
            <a:r>
              <a:rPr lang="en-GB" baseline="0" dirty="0" err="1" smtClean="0"/>
              <a:t>dipthongs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FC3F9-E95D-4432-95DB-996743426D64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423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First 4 have the same sound:</a:t>
            </a:r>
          </a:p>
          <a:p>
            <a:r>
              <a:rPr lang="en-GB" dirty="0" smtClean="0"/>
              <a:t>é/</a:t>
            </a:r>
            <a:r>
              <a:rPr lang="en-GB" dirty="0" err="1" smtClean="0"/>
              <a:t>er</a:t>
            </a:r>
            <a:r>
              <a:rPr lang="en-GB" dirty="0" smtClean="0"/>
              <a:t>/</a:t>
            </a:r>
            <a:r>
              <a:rPr lang="en-GB" dirty="0" err="1" smtClean="0"/>
              <a:t>ez</a:t>
            </a:r>
            <a:r>
              <a:rPr lang="en-GB" dirty="0" smtClean="0"/>
              <a:t>/et</a:t>
            </a:r>
            <a:br>
              <a:rPr lang="en-GB" dirty="0" smtClean="0"/>
            </a:br>
            <a:r>
              <a:rPr lang="en-GB" dirty="0" smtClean="0"/>
              <a:t>Second 4 have the same sound</a:t>
            </a:r>
          </a:p>
          <a:p>
            <a:r>
              <a:rPr lang="en-GB" dirty="0" smtClean="0"/>
              <a:t>è/ê/</a:t>
            </a:r>
            <a:r>
              <a:rPr lang="en-GB" dirty="0" err="1" smtClean="0"/>
              <a:t>ai</a:t>
            </a:r>
            <a:r>
              <a:rPr lang="en-GB" dirty="0" smtClean="0"/>
              <a:t>/</a:t>
            </a:r>
            <a:r>
              <a:rPr lang="en-GB" dirty="0" err="1" smtClean="0"/>
              <a:t>ei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ch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th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en</a:t>
            </a:r>
            <a:r>
              <a:rPr lang="en-GB" dirty="0" smtClean="0"/>
              <a:t>/an/</a:t>
            </a:r>
            <a:r>
              <a:rPr lang="en-GB" dirty="0" err="1" smtClean="0"/>
              <a:t>em</a:t>
            </a:r>
            <a:r>
              <a:rPr lang="en-GB" dirty="0" smtClean="0"/>
              <a:t>/am</a:t>
            </a:r>
          </a:p>
          <a:p>
            <a:r>
              <a:rPr lang="en-GB" dirty="0" smtClean="0"/>
              <a:t>un</a:t>
            </a:r>
          </a:p>
          <a:p>
            <a:endParaRPr lang="en-GB" dirty="0" smtClean="0"/>
          </a:p>
          <a:p>
            <a:r>
              <a:rPr lang="en-GB" dirty="0" smtClean="0"/>
              <a:t>Gestures</a:t>
            </a:r>
            <a:r>
              <a:rPr lang="en-GB" baseline="0" dirty="0" smtClean="0"/>
              <a:t> – obviously do any appropriate gestures but these are the ones that occur to me!</a:t>
            </a:r>
            <a:br>
              <a:rPr lang="en-GB" baseline="0" dirty="0" smtClean="0"/>
            </a:br>
            <a:r>
              <a:rPr lang="en-GB" baseline="0" dirty="0" smtClean="0"/>
              <a:t>le </a:t>
            </a:r>
            <a:r>
              <a:rPr lang="en-GB" baseline="0" dirty="0" err="1" smtClean="0"/>
              <a:t>bébé</a:t>
            </a:r>
            <a:r>
              <a:rPr lang="en-GB" baseline="0" dirty="0" smtClean="0"/>
              <a:t> – rocking an imaginary baby 3 times for le – </a:t>
            </a:r>
            <a:r>
              <a:rPr lang="en-GB" baseline="0" dirty="0" err="1" smtClean="0"/>
              <a:t>bé</a:t>
            </a:r>
            <a:r>
              <a:rPr lang="en-GB" baseline="0" dirty="0" smtClean="0"/>
              <a:t> – </a:t>
            </a:r>
            <a:r>
              <a:rPr lang="en-GB" baseline="0" dirty="0" err="1" smtClean="0"/>
              <a:t>bé</a:t>
            </a:r>
            <a:endParaRPr lang="en-GB" baseline="0" dirty="0" smtClean="0"/>
          </a:p>
          <a:p>
            <a:r>
              <a:rPr lang="en-GB" baseline="0" dirty="0" err="1" smtClean="0"/>
              <a:t>penser</a:t>
            </a:r>
            <a:r>
              <a:rPr lang="en-GB" baseline="0" dirty="0" smtClean="0"/>
              <a:t> – hold chin and look puzzled</a:t>
            </a:r>
          </a:p>
          <a:p>
            <a:r>
              <a:rPr lang="en-GB" baseline="0" dirty="0" err="1" smtClean="0"/>
              <a:t>dessinez</a:t>
            </a:r>
            <a:r>
              <a:rPr lang="en-GB" baseline="0" dirty="0" smtClean="0"/>
              <a:t> – same gesture as in the classroom instructions less – hold imaginary pencil and sketch in the air</a:t>
            </a:r>
          </a:p>
          <a:p>
            <a:r>
              <a:rPr lang="en-GB" baseline="0" dirty="0" smtClean="0"/>
              <a:t>et – put first fingers of both hands together to make a plus sign</a:t>
            </a:r>
          </a:p>
          <a:p>
            <a:r>
              <a:rPr lang="en-GB" baseline="0" dirty="0" smtClean="0"/>
              <a:t>la </a:t>
            </a:r>
            <a:r>
              <a:rPr lang="en-GB" baseline="0" dirty="0" err="1" smtClean="0"/>
              <a:t>regle</a:t>
            </a:r>
            <a:r>
              <a:rPr lang="en-GB" baseline="0" dirty="0" smtClean="0"/>
              <a:t> – trace a ruler shape in the air using both hands (starting with fingers together in the middle and drawing away)</a:t>
            </a:r>
          </a:p>
          <a:p>
            <a:r>
              <a:rPr lang="en-GB" baseline="0" dirty="0" smtClean="0"/>
              <a:t>la fete – circle right arm above head twice as you say la fete – to denote excitement / celebration</a:t>
            </a:r>
          </a:p>
          <a:p>
            <a:r>
              <a:rPr lang="en-GB" baseline="0" dirty="0" smtClean="0"/>
              <a:t>le </a:t>
            </a:r>
            <a:r>
              <a:rPr lang="en-GB" baseline="0" dirty="0" err="1" smtClean="0"/>
              <a:t>lait</a:t>
            </a:r>
            <a:r>
              <a:rPr lang="en-GB" baseline="0" dirty="0" smtClean="0"/>
              <a:t> – hold hands in front in position as for milking a cow and pull down right hand on ‘le’ and left hand on ‘</a:t>
            </a:r>
            <a:r>
              <a:rPr lang="en-GB" baseline="0" dirty="0" err="1" smtClean="0"/>
              <a:t>lait</a:t>
            </a:r>
            <a:r>
              <a:rPr lang="en-GB" baseline="0" dirty="0" smtClean="0"/>
              <a:t>’</a:t>
            </a:r>
          </a:p>
          <a:p>
            <a:r>
              <a:rPr lang="en-GB" baseline="0" dirty="0" err="1" smtClean="0"/>
              <a:t>treize</a:t>
            </a:r>
            <a:r>
              <a:rPr lang="en-GB" baseline="0" dirty="0" smtClean="0"/>
              <a:t> – flash up both hands together to show 10 and then 3 fingers of right hand only to give the extra 3</a:t>
            </a:r>
          </a:p>
          <a:p>
            <a:r>
              <a:rPr lang="en-GB" baseline="0" dirty="0" smtClean="0"/>
              <a:t>le chat – both hands either side of mouth and draw them away to show whiskers</a:t>
            </a:r>
          </a:p>
          <a:p>
            <a:r>
              <a:rPr lang="en-GB" baseline="0" dirty="0" smtClean="0"/>
              <a:t>le </a:t>
            </a:r>
            <a:r>
              <a:rPr lang="en-GB" baseline="0" dirty="0" err="1" smtClean="0"/>
              <a:t>thé</a:t>
            </a:r>
            <a:r>
              <a:rPr lang="en-GB" baseline="0" dirty="0" smtClean="0"/>
              <a:t> – make saucer with left hand and lift right hand from left palm towards mouth to gesture drinking</a:t>
            </a:r>
          </a:p>
          <a:p>
            <a:r>
              <a:rPr lang="en-GB" baseline="0" dirty="0" err="1" smtClean="0"/>
              <a:t>l’enfant</a:t>
            </a:r>
            <a:r>
              <a:rPr lang="en-GB" baseline="0" dirty="0" smtClean="0"/>
              <a:t> – children pat own head as they are children</a:t>
            </a:r>
          </a:p>
          <a:p>
            <a:r>
              <a:rPr lang="en-GB" baseline="0" dirty="0" err="1" smtClean="0"/>
              <a:t>lundi</a:t>
            </a:r>
            <a:r>
              <a:rPr lang="en-GB" baseline="0" dirty="0" smtClean="0"/>
              <a:t> – (first establish what </a:t>
            </a:r>
            <a:r>
              <a:rPr lang="en-GB" baseline="0" dirty="0" err="1" smtClean="0"/>
              <a:t>lundi</a:t>
            </a:r>
            <a:r>
              <a:rPr lang="en-GB" baseline="0" dirty="0" smtClean="0"/>
              <a:t> means as this is new vocabulary) – then do sign language for ‘</a:t>
            </a:r>
            <a:r>
              <a:rPr lang="en-GB" baseline="0" dirty="0" err="1" smtClean="0"/>
              <a:t>lundi</a:t>
            </a:r>
            <a:r>
              <a:rPr lang="en-GB" baseline="0" dirty="0" smtClean="0"/>
              <a:t>’ which is to make ‘L’ shape with left hand and use right hand to trace the ‘L’ from top to bottom as you say ‘</a:t>
            </a:r>
            <a:r>
              <a:rPr lang="en-GB" baseline="0" dirty="0" err="1" smtClean="0"/>
              <a:t>lundi</a:t>
            </a:r>
            <a:r>
              <a:rPr lang="en-GB" baseline="0" dirty="0" smtClean="0"/>
              <a:t>’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Remaining sounds…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r</a:t>
            </a:r>
          </a:p>
          <a:p>
            <a:r>
              <a:rPr lang="en-GB" dirty="0" err="1" smtClean="0"/>
              <a:t>qu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j/</a:t>
            </a:r>
            <a:r>
              <a:rPr lang="en-GB" dirty="0" err="1" smtClean="0"/>
              <a:t>ge</a:t>
            </a:r>
            <a:r>
              <a:rPr lang="en-GB" dirty="0" smtClean="0"/>
              <a:t>/</a:t>
            </a:r>
            <a:r>
              <a:rPr lang="en-GB" dirty="0" err="1" smtClean="0"/>
              <a:t>gi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gn</a:t>
            </a:r>
            <a:endParaRPr lang="en-GB" dirty="0" smtClean="0"/>
          </a:p>
          <a:p>
            <a:r>
              <a:rPr lang="en-GB" dirty="0" err="1" smtClean="0"/>
              <a:t>ille</a:t>
            </a:r>
            <a:endParaRPr lang="en-GB" dirty="0" smtClean="0"/>
          </a:p>
          <a:p>
            <a:r>
              <a:rPr lang="en-GB" dirty="0" err="1" smtClean="0"/>
              <a:t>eil</a:t>
            </a:r>
            <a:r>
              <a:rPr lang="en-GB" dirty="0" smtClean="0"/>
              <a:t>/</a:t>
            </a:r>
            <a:r>
              <a:rPr lang="en-GB" dirty="0" err="1" smtClean="0"/>
              <a:t>eille</a:t>
            </a:r>
            <a:endParaRPr lang="en-GB" dirty="0" smtClean="0"/>
          </a:p>
          <a:p>
            <a:r>
              <a:rPr lang="en-GB" dirty="0" smtClean="0"/>
              <a:t>ail/</a:t>
            </a:r>
            <a:r>
              <a:rPr lang="en-GB" dirty="0" err="1" smtClean="0"/>
              <a:t>aille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FC3F9-E95D-4432-95DB-996743426D6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946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Comptines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liberté</a:t>
            </a:r>
            <a:r>
              <a:rPr lang="en-GB" dirty="0" smtClean="0"/>
              <a:t>, published by Nathan, 1984</a:t>
            </a:r>
          </a:p>
          <a:p>
            <a:r>
              <a:rPr lang="en-GB" dirty="0" smtClean="0"/>
              <a:t>chosen by Jacqueline Pierre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15FD9-02CC-473D-929E-77B47903A3E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328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Slides</a:t>
            </a:r>
            <a:r>
              <a:rPr lang="en-GB" baseline="0" dirty="0" smtClean="0"/>
              <a:t> 5 – 13 have 4 x words for each of the 6 new sounds = 24 cards in total.</a:t>
            </a:r>
          </a:p>
          <a:p>
            <a:r>
              <a:rPr lang="en-GB" baseline="0" dirty="0" smtClean="0"/>
              <a:t>If pupils have one card each to start, they can play Quiz-Quiz-Trade around the room.</a:t>
            </a:r>
          </a:p>
          <a:p>
            <a:r>
              <a:rPr lang="en-GB" baseline="0" dirty="0" smtClean="0"/>
              <a:t>They say the French on their card – the other pupil says either the English or gives the phonic sound (depending on what you want this time around).  The other pupil does the same with his/her card.  Pupils then swap cards.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NB: For both sets of  ‘e’ sounds, the cards are just the 4 x different words already introduced – this is so that pupils see that they make a ‘family’ even though the spelling is different.</a:t>
            </a:r>
          </a:p>
          <a:p>
            <a:endParaRPr lang="en-GB" baseline="0" dirty="0" smtClean="0"/>
          </a:p>
          <a:p>
            <a:r>
              <a:rPr lang="en-GB" baseline="0" dirty="0" smtClean="0"/>
              <a:t>It would be useful to go through all the cards first to practise the sounds again.</a:t>
            </a:r>
          </a:p>
          <a:p>
            <a:endParaRPr lang="en-GB" baseline="0" dirty="0" smtClean="0"/>
          </a:p>
          <a:p>
            <a:r>
              <a:rPr lang="en-GB" baseline="0" dirty="0" smtClean="0"/>
              <a:t>After this, and if there are sufficient sets of cards for all, pupils can take their own set of cards and join with three other pupils to play ‘Happy Families / Go Fish’</a:t>
            </a:r>
          </a:p>
          <a:p>
            <a:endParaRPr lang="en-GB" baseline="0" dirty="0" smtClean="0"/>
          </a:p>
          <a:p>
            <a:r>
              <a:rPr lang="en-GB" baseline="0" dirty="0" smtClean="0"/>
              <a:t>NB: The cards are photocopied so that the phonic sound is on the back (see the separate resource where the layout facilitates back-to-back copying – called Phonics cards [2])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FC3F9-E95D-4432-95DB-996743426D6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222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9FCA-B8BB-4253-AA62-136920F6B988}" type="datetimeFigureOut">
              <a:rPr lang="en-GB" smtClean="0"/>
              <a:t>19/05/2019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6CC3-D52C-44B3-8951-F6C763870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78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9FCA-B8BB-4253-AA62-136920F6B988}" type="datetimeFigureOut">
              <a:rPr lang="en-GB" smtClean="0"/>
              <a:t>19/05/2019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6CC3-D52C-44B3-8951-F6C763870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54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9FCA-B8BB-4253-AA62-136920F6B988}" type="datetimeFigureOut">
              <a:rPr lang="en-GB" smtClean="0"/>
              <a:t>19/05/2019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6CC3-D52C-44B3-8951-F6C763870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476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A6A223-248C-478A-9E03-6B8E50A0DEF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605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4684D-1839-42CE-97B1-A82AFE4435A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450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BE0F3-8B88-4C0C-AD6E-35876283C9BF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63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2A1E3-2F6B-4FDE-A9F2-11363C0357F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680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F605E-D6B4-4FF1-B741-F05BED84EB60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710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329AA-16A0-4552-9A86-FE7D1B0B36D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462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A49EF-6E15-4C71-B721-CBF36D40F25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339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EEC44-66D2-44EB-B021-07BFD94E887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55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9FCA-B8BB-4253-AA62-136920F6B988}" type="datetimeFigureOut">
              <a:rPr lang="en-GB" smtClean="0"/>
              <a:t>19/05/2019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6CC3-D52C-44B3-8951-F6C763870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010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99F31-DD06-420A-BFCB-3815AAC5B97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880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3069D-7699-4DA6-ADAF-C05010187AED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045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CC54F-4FEA-42AB-8BAA-A663251491D0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876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9FCA-B8BB-4253-AA62-136920F6B988}" type="datetimeFigureOut">
              <a:rPr lang="en-GB" smtClean="0"/>
              <a:t>19/05/2019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6CC3-D52C-44B3-8951-F6C763870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865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9FCA-B8BB-4253-AA62-136920F6B988}" type="datetimeFigureOut">
              <a:rPr lang="en-GB" smtClean="0"/>
              <a:t>19/05/2019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6CC3-D52C-44B3-8951-F6C763870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545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9FCA-B8BB-4253-AA62-136920F6B988}" type="datetimeFigureOut">
              <a:rPr lang="en-GB" smtClean="0"/>
              <a:t>19/05/2019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6CC3-D52C-44B3-8951-F6C763870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19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9FCA-B8BB-4253-AA62-136920F6B988}" type="datetimeFigureOut">
              <a:rPr lang="en-GB" smtClean="0"/>
              <a:t>19/05/2019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6CC3-D52C-44B3-8951-F6C763870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235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9FCA-B8BB-4253-AA62-136920F6B988}" type="datetimeFigureOut">
              <a:rPr lang="en-GB" smtClean="0"/>
              <a:t>19/05/2019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6CC3-D52C-44B3-8951-F6C763870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156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9FCA-B8BB-4253-AA62-136920F6B988}" type="datetimeFigureOut">
              <a:rPr lang="en-GB" smtClean="0"/>
              <a:t>19/05/2019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6CC3-D52C-44B3-8951-F6C763870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698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9FCA-B8BB-4253-AA62-136920F6B988}" type="datetimeFigureOut">
              <a:rPr lang="en-GB" smtClean="0"/>
              <a:t>19/05/2019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6CC3-D52C-44B3-8951-F6C763870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062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59FCA-B8BB-4253-AA62-136920F6B988}" type="datetimeFigureOut">
              <a:rPr lang="en-GB" smtClean="0"/>
              <a:t>19/05/2019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F6CC3-D52C-44B3-8951-F6C763870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7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85249B-9FC6-48A1-87FF-09B4A419C3A6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79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g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audio" Target="../media/audio11.wav"/><Relationship Id="rId18" Type="http://schemas.openxmlformats.org/officeDocument/2006/relationships/image" Target="../media/image10.jpg"/><Relationship Id="rId3" Type="http://schemas.openxmlformats.org/officeDocument/2006/relationships/audio" Target="../media/audio1.wav"/><Relationship Id="rId21" Type="http://schemas.openxmlformats.org/officeDocument/2006/relationships/image" Target="../media/image13.png"/><Relationship Id="rId7" Type="http://schemas.openxmlformats.org/officeDocument/2006/relationships/audio" Target="../media/audio5.wav"/><Relationship Id="rId12" Type="http://schemas.openxmlformats.org/officeDocument/2006/relationships/audio" Target="../media/audio10.wav"/><Relationship Id="rId17" Type="http://schemas.openxmlformats.org/officeDocument/2006/relationships/image" Target="../media/image9.jpeg"/><Relationship Id="rId25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audio" Target="../media/audio9.wav"/><Relationship Id="rId24" Type="http://schemas.openxmlformats.org/officeDocument/2006/relationships/image" Target="../media/image16.png"/><Relationship Id="rId5" Type="http://schemas.openxmlformats.org/officeDocument/2006/relationships/audio" Target="../media/audio3.wav"/><Relationship Id="rId15" Type="http://schemas.openxmlformats.org/officeDocument/2006/relationships/image" Target="../media/image7.png"/><Relationship Id="rId23" Type="http://schemas.openxmlformats.org/officeDocument/2006/relationships/image" Target="../media/image15.png"/><Relationship Id="rId10" Type="http://schemas.openxmlformats.org/officeDocument/2006/relationships/audio" Target="../media/audio8.wav"/><Relationship Id="rId19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audio" Target="../media/audio7.wav"/><Relationship Id="rId14" Type="http://schemas.openxmlformats.org/officeDocument/2006/relationships/image" Target="../media/image6.png"/><Relationship Id="rId2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jpg"/><Relationship Id="rId4" Type="http://schemas.openxmlformats.org/officeDocument/2006/relationships/image" Target="../media/image18.png"/><Relationship Id="rId9" Type="http://schemas.openxmlformats.org/officeDocument/2006/relationships/image" Target="../media/image23.gif"/><Relationship Id="rId1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3.gif"/><Relationship Id="rId11" Type="http://schemas.openxmlformats.org/officeDocument/2006/relationships/image" Target="../media/image39.pn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-187134"/>
            <a:ext cx="7772400" cy="1143000"/>
          </a:xfrm>
        </p:spPr>
        <p:txBody>
          <a:bodyPr/>
          <a:lstStyle/>
          <a:p>
            <a:pPr algn="l"/>
            <a:r>
              <a:rPr lang="en-GB" sz="4800" dirty="0" err="1" smtClean="0">
                <a:latin typeface="Tw Cen MT" panose="020B0602020104020603" pitchFamily="34" charset="0"/>
              </a:rPr>
              <a:t>Aujourd’hui</a:t>
            </a:r>
            <a:r>
              <a:rPr lang="en-GB" sz="4800" dirty="0" smtClean="0">
                <a:latin typeface="Tw Cen MT" panose="020B0602020104020603" pitchFamily="34" charset="0"/>
              </a:rPr>
              <a:t> nous </a:t>
            </a:r>
            <a:r>
              <a:rPr lang="en-GB" sz="4800" dirty="0" err="1" smtClean="0">
                <a:latin typeface="Tw Cen MT" panose="020B0602020104020603" pitchFamily="34" charset="0"/>
              </a:rPr>
              <a:t>allons</a:t>
            </a:r>
            <a:r>
              <a:rPr lang="en-GB" sz="4800" dirty="0" smtClean="0">
                <a:latin typeface="Tw Cen MT" panose="020B0602020104020603" pitchFamily="34" charset="0"/>
              </a:rPr>
              <a:t>…</a:t>
            </a:r>
            <a:endParaRPr lang="en-US" sz="4800" dirty="0" smtClean="0">
              <a:latin typeface="Tw Cen MT" panose="020B0602020104020603" pitchFamily="34" charset="0"/>
            </a:endParaRP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-293062" y="2232111"/>
            <a:ext cx="35689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800" b="1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r_ _ _ _ _</a:t>
            </a:r>
            <a:r>
              <a:rPr lang="en-GB" sz="4800" b="1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er</a:t>
            </a:r>
            <a:endParaRPr lang="en-US" sz="4800" b="1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3079" name="TextBox 24"/>
          <p:cNvSpPr txBox="1">
            <a:spLocks noChangeArrowheads="1"/>
          </p:cNvSpPr>
          <p:nvPr/>
        </p:nvSpPr>
        <p:spPr bwMode="auto">
          <a:xfrm>
            <a:off x="2992666" y="2264719"/>
            <a:ext cx="35689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800" b="1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é_ _ _ _</a:t>
            </a:r>
            <a:r>
              <a:rPr lang="en-GB" sz="4800" b="1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er</a:t>
            </a:r>
            <a:endParaRPr lang="en-US" sz="4800" b="1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3080" name="TextBox 25"/>
          <p:cNvSpPr txBox="1">
            <a:spLocks noChangeArrowheads="1"/>
          </p:cNvSpPr>
          <p:nvPr/>
        </p:nvSpPr>
        <p:spPr bwMode="auto">
          <a:xfrm>
            <a:off x="-576282" y="4594351"/>
            <a:ext cx="35689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800" b="1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p_ _ _</a:t>
            </a:r>
            <a:r>
              <a:rPr lang="en-GB" sz="4800" b="1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er</a:t>
            </a:r>
            <a:endParaRPr lang="en-US" sz="4800" b="1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3084" name="TextBox 27"/>
          <p:cNvSpPr txBox="1">
            <a:spLocks noChangeArrowheads="1"/>
          </p:cNvSpPr>
          <p:nvPr/>
        </p:nvSpPr>
        <p:spPr bwMode="auto">
          <a:xfrm>
            <a:off x="2513953" y="4546704"/>
            <a:ext cx="43124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800" b="1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p_ _ _</a:t>
            </a:r>
            <a:r>
              <a:rPr lang="en-GB" sz="4800" b="1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er</a:t>
            </a:r>
            <a:endParaRPr lang="en-US" sz="4800" b="1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06" y="1042079"/>
            <a:ext cx="1543433" cy="21702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28608" y="980302"/>
            <a:ext cx="1484704" cy="22937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2558" y="3420576"/>
            <a:ext cx="1686710" cy="14644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78791" y="3358671"/>
            <a:ext cx="1034521" cy="12509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609" y="3118687"/>
            <a:ext cx="1136660" cy="1475664"/>
          </a:xfrm>
          <a:prstGeom prst="rect">
            <a:avLst/>
          </a:prstGeom>
        </p:spPr>
      </p:pic>
      <p:sp>
        <p:nvSpPr>
          <p:cNvPr id="12" name="TextBox 27"/>
          <p:cNvSpPr txBox="1">
            <a:spLocks noChangeArrowheads="1"/>
          </p:cNvSpPr>
          <p:nvPr/>
        </p:nvSpPr>
        <p:spPr bwMode="auto">
          <a:xfrm>
            <a:off x="5666700" y="4616695"/>
            <a:ext cx="431247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800" b="1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faire </a:t>
            </a:r>
            <a:br>
              <a:rPr lang="en-GB" sz="4800" b="1" dirty="0" smtClean="0">
                <a:solidFill>
                  <a:srgbClr val="000000"/>
                </a:solidFill>
                <a:latin typeface="Tw Cen MT" panose="020B0602020104020603" pitchFamily="34" charset="0"/>
              </a:rPr>
            </a:br>
            <a:r>
              <a:rPr lang="en-GB" sz="4800" b="1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des </a:t>
            </a:r>
            <a:r>
              <a:rPr lang="en-GB" sz="4800" b="1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gestes</a:t>
            </a:r>
            <a:endParaRPr lang="en-US" sz="4800" b="1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06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98097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è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ê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ai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ei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122238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la </a:t>
            </a:r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règle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2368550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la fête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4672013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le </a:t>
            </a:r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lait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6946900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treize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11127">
            <a:off x="-91833" y="4114485"/>
            <a:ext cx="2345649" cy="11220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945">
            <a:off x="2394445" y="4051974"/>
            <a:ext cx="2051048" cy="15177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945">
            <a:off x="4859607" y="3613290"/>
            <a:ext cx="2067768" cy="20677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945">
            <a:off x="7390161" y="3822521"/>
            <a:ext cx="1645889" cy="164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2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55750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ch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ch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ch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ch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122238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le chat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2368550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le </a:t>
            </a:r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chien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4672013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la </a:t>
            </a:r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vache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6946900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le </a:t>
            </a:r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chocolat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9" y="3667321"/>
            <a:ext cx="1901567" cy="21608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011" y="3944219"/>
            <a:ext cx="1820227" cy="17929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432" y="3599419"/>
            <a:ext cx="2054311" cy="22966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028" y="3667321"/>
            <a:ext cx="2378498" cy="185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3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32349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th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th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th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th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122238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le </a:t>
            </a:r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thé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2368550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le </a:t>
            </a:r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théâtre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4672013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la </a:t>
            </a:r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cathédrale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6946900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les maths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916" y="3904734"/>
            <a:ext cx="2082472" cy="17544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04" y="3967853"/>
            <a:ext cx="2282598" cy="16282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280" y="3717661"/>
            <a:ext cx="2111884" cy="21517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735" y="3826870"/>
            <a:ext cx="2292265" cy="191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0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18140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</a:t>
                      </a: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/an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</a:t>
                      </a: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/an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</a:t>
                      </a: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/an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</a:t>
                      </a: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/an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122238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l’enfant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2368550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le serpent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4672013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l’éléphant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6946900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la France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7" y="3929448"/>
            <a:ext cx="1777274" cy="18074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537" y="3765399"/>
            <a:ext cx="2061163" cy="1971548"/>
          </a:xfrm>
          <a:prstGeom prst="rect">
            <a:avLst/>
          </a:prstGeom>
        </p:spPr>
      </p:pic>
      <p:pic>
        <p:nvPicPr>
          <p:cNvPr id="18" name="Picture 6" descr="elephan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855" y="3780030"/>
            <a:ext cx="2291382" cy="195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00" y="3765399"/>
            <a:ext cx="2181813" cy="22152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756" y="4491329"/>
            <a:ext cx="779531" cy="51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6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55569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122238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un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2368550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lundi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4672013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brun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6946900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le jungle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62" y="3521677"/>
            <a:ext cx="977302" cy="23757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013" y="3536377"/>
            <a:ext cx="2099041" cy="1987093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067084"/>
              </p:ext>
            </p:extLst>
          </p:nvPr>
        </p:nvGraphicFramePr>
        <p:xfrm>
          <a:off x="2898547" y="3763794"/>
          <a:ext cx="1047093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7093"/>
              </a:tblGrid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 smtClean="0"/>
                        <a:t>lundi</a:t>
                      </a:r>
                      <a:endParaRPr lang="en-GB" sz="1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mardi</a:t>
                      </a:r>
                      <a:endParaRPr lang="en-GB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mercredi</a:t>
                      </a:r>
                      <a:r>
                        <a:rPr lang="en-GB" sz="1400" dirty="0" smtClean="0"/>
                        <a:t> </a:t>
                      </a:r>
                      <a:endParaRPr lang="en-GB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jeudi</a:t>
                      </a:r>
                      <a:endParaRPr lang="en-GB" sz="1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vendredi</a:t>
                      </a:r>
                      <a:endParaRPr lang="en-GB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samedi</a:t>
                      </a:r>
                      <a:endParaRPr lang="en-GB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dimanche</a:t>
                      </a:r>
                      <a:endParaRPr lang="en-GB" sz="1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Oval 16"/>
          <p:cNvSpPr/>
          <p:nvPr/>
        </p:nvSpPr>
        <p:spPr>
          <a:xfrm>
            <a:off x="2657608" y="3707299"/>
            <a:ext cx="1444838" cy="385170"/>
          </a:xfrm>
          <a:prstGeom prst="ellipse">
            <a:avLst/>
          </a:prstGeom>
          <a:noFill/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00" y="3923913"/>
            <a:ext cx="2132742" cy="159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18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228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86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286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val 23"/>
          <p:cNvSpPr>
            <a:spLocks noChangeArrowheads="1"/>
          </p:cNvSpPr>
          <p:nvPr/>
        </p:nvSpPr>
        <p:spPr bwMode="auto">
          <a:xfrm>
            <a:off x="37662" y="69071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a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6" name="Oval 23"/>
          <p:cNvSpPr>
            <a:spLocks noChangeArrowheads="1"/>
          </p:cNvSpPr>
          <p:nvPr/>
        </p:nvSpPr>
        <p:spPr bwMode="auto">
          <a:xfrm>
            <a:off x="2323662" y="69071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e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7" name="Oval 23"/>
          <p:cNvSpPr>
            <a:spLocks noChangeArrowheads="1"/>
          </p:cNvSpPr>
          <p:nvPr/>
        </p:nvSpPr>
        <p:spPr bwMode="auto">
          <a:xfrm>
            <a:off x="4609662" y="69070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i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8" name="Oval 23"/>
          <p:cNvSpPr>
            <a:spLocks noChangeArrowheads="1"/>
          </p:cNvSpPr>
          <p:nvPr/>
        </p:nvSpPr>
        <p:spPr bwMode="auto">
          <a:xfrm>
            <a:off x="6875623" y="69069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o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9" name="Oval 23"/>
          <p:cNvSpPr>
            <a:spLocks noChangeArrowheads="1"/>
          </p:cNvSpPr>
          <p:nvPr/>
        </p:nvSpPr>
        <p:spPr bwMode="auto">
          <a:xfrm>
            <a:off x="37662" y="2322120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u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0" name="Oval 23"/>
          <p:cNvSpPr>
            <a:spLocks noChangeArrowheads="1"/>
          </p:cNvSpPr>
          <p:nvPr/>
        </p:nvSpPr>
        <p:spPr bwMode="auto">
          <a:xfrm>
            <a:off x="4602693" y="2347375"/>
            <a:ext cx="1318895" cy="83139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(e)au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1" name="Oval 23"/>
          <p:cNvSpPr>
            <a:spLocks noChangeArrowheads="1"/>
          </p:cNvSpPr>
          <p:nvPr/>
        </p:nvSpPr>
        <p:spPr bwMode="auto">
          <a:xfrm>
            <a:off x="2323661" y="2307052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eu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3" name="Oval 23"/>
          <p:cNvSpPr>
            <a:spLocks noChangeArrowheads="1"/>
          </p:cNvSpPr>
          <p:nvPr/>
        </p:nvSpPr>
        <p:spPr bwMode="auto">
          <a:xfrm>
            <a:off x="6951775" y="2295745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oi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4" name="Oval 23"/>
          <p:cNvSpPr>
            <a:spLocks noChangeArrowheads="1"/>
          </p:cNvSpPr>
          <p:nvPr/>
        </p:nvSpPr>
        <p:spPr bwMode="auto">
          <a:xfrm>
            <a:off x="37662" y="4618425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ou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5" name="Oval 23"/>
          <p:cNvSpPr>
            <a:spLocks noChangeArrowheads="1"/>
          </p:cNvSpPr>
          <p:nvPr/>
        </p:nvSpPr>
        <p:spPr bwMode="auto">
          <a:xfrm>
            <a:off x="2302477" y="4642468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on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6" name="Oval 23"/>
          <p:cNvSpPr>
            <a:spLocks noChangeArrowheads="1"/>
          </p:cNvSpPr>
          <p:nvPr/>
        </p:nvSpPr>
        <p:spPr bwMode="auto">
          <a:xfrm>
            <a:off x="4605181" y="4603531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in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17" name="Picture 16">
            <a:hlinkClick r:id="" action="ppaction://noaction">
              <a:snd r:embed="rId3" name="1.3_la_banane.wav"/>
            </a:hlinkClick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0" y="552239"/>
            <a:ext cx="1997110" cy="1181625"/>
          </a:xfrm>
          <a:prstGeom prst="rect">
            <a:avLst/>
          </a:prstGeom>
        </p:spPr>
      </p:pic>
      <p:pic>
        <p:nvPicPr>
          <p:cNvPr id="18" name="Picture 17">
            <a:hlinkClick r:id="" action="ppaction://noaction">
              <a:snd r:embed="rId4" name="1.4_le_cheval.wav"/>
            </a:hlinkClick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046" y="478326"/>
            <a:ext cx="1656184" cy="13056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875" y="168634"/>
            <a:ext cx="999609" cy="960860"/>
          </a:xfrm>
          <a:prstGeom prst="rect">
            <a:avLst/>
          </a:prstGeom>
        </p:spPr>
      </p:pic>
      <p:pic>
        <p:nvPicPr>
          <p:cNvPr id="22" name="Picture 7" descr="cosmos">
            <a:hlinkClick r:id="" action="ppaction://noaction">
              <a:snd r:embed="rId7" name="1.7_l'univers.wav"/>
            </a:hlinkClick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0" y="2734454"/>
            <a:ext cx="1997110" cy="1309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36"/>
          <p:cNvSpPr txBox="1">
            <a:spLocks noChangeArrowheads="1"/>
          </p:cNvSpPr>
          <p:nvPr/>
        </p:nvSpPr>
        <p:spPr bwMode="auto">
          <a:xfrm>
            <a:off x="6942981" y="4013769"/>
            <a:ext cx="21955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36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p</a:t>
            </a:r>
            <a:r>
              <a:rPr lang="en-GB" sz="3600" b="1" u="sng" dirty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oi</a:t>
            </a:r>
            <a:r>
              <a:rPr lang="en-GB" sz="36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sson</a:t>
            </a:r>
            <a:endParaRPr lang="en-GB" sz="3600" b="1" u="sng" dirty="0">
              <a:solidFill>
                <a:prstClr val="black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 Box 36"/>
          <p:cNvSpPr txBox="1">
            <a:spLocks noChangeArrowheads="1"/>
          </p:cNvSpPr>
          <p:nvPr/>
        </p:nvSpPr>
        <p:spPr bwMode="auto">
          <a:xfrm>
            <a:off x="4336461" y="4011247"/>
            <a:ext cx="27218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36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les cis</a:t>
            </a:r>
            <a:r>
              <a:rPr lang="en-GB" sz="3600" b="1" dirty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</a:t>
            </a:r>
            <a:r>
              <a:rPr lang="en-GB" sz="3600" b="1" u="sng" dirty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au</a:t>
            </a:r>
            <a:r>
              <a:rPr lang="en-GB" sz="36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x</a:t>
            </a:r>
            <a:endParaRPr lang="en-GB" sz="3600" b="1" u="sng" dirty="0">
              <a:solidFill>
                <a:prstClr val="black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 Box 36"/>
          <p:cNvSpPr txBox="1">
            <a:spLocks noChangeArrowheads="1"/>
          </p:cNvSpPr>
          <p:nvPr/>
        </p:nvSpPr>
        <p:spPr bwMode="auto">
          <a:xfrm>
            <a:off x="2190793" y="3991890"/>
            <a:ext cx="248994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36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j</a:t>
            </a:r>
            <a:r>
              <a:rPr lang="en-GB" sz="3600" b="1" u="sng" dirty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eu</a:t>
            </a:r>
            <a:r>
              <a:rPr lang="en-GB" sz="36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-vidéo</a:t>
            </a:r>
            <a:endParaRPr lang="en-GB" sz="3600" b="1" u="sng" dirty="0">
              <a:solidFill>
                <a:prstClr val="black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 Box 36"/>
          <p:cNvSpPr txBox="1">
            <a:spLocks noChangeArrowheads="1"/>
          </p:cNvSpPr>
          <p:nvPr/>
        </p:nvSpPr>
        <p:spPr bwMode="auto">
          <a:xfrm>
            <a:off x="-24046" y="6323175"/>
            <a:ext cx="21955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36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la p</a:t>
            </a:r>
            <a:r>
              <a:rPr lang="en-GB" sz="3600" b="1" u="sng" dirty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ou</a:t>
            </a:r>
            <a:r>
              <a:rPr lang="en-GB" sz="36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</a:t>
            </a:r>
            <a:endParaRPr lang="en-GB" sz="3600" b="1" u="sng" dirty="0">
              <a:solidFill>
                <a:prstClr val="black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1791436" y="6312932"/>
            <a:ext cx="25003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36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p</a:t>
            </a:r>
            <a:r>
              <a:rPr lang="en-GB" sz="3600" b="1" u="sng" dirty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on</a:t>
            </a:r>
            <a:r>
              <a:rPr lang="en-GB" sz="36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t</a:t>
            </a:r>
            <a:endParaRPr lang="en-GB" sz="3600" b="1" u="sng" dirty="0">
              <a:solidFill>
                <a:prstClr val="black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hlinkClick r:id="" action="ppaction://noaction">
              <a:snd r:embed="rId12" name="4.3_pont.wav"/>
            </a:hlinkClick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324" y="4859936"/>
            <a:ext cx="1809002" cy="1692041"/>
          </a:xfrm>
          <a:prstGeom prst="rect">
            <a:avLst/>
          </a:prstGeom>
        </p:spPr>
      </p:pic>
      <p:pic>
        <p:nvPicPr>
          <p:cNvPr id="38" name="Picture 37">
            <a:hlinkClick r:id="" action="ppaction://noaction">
              <a:snd r:embed="rId13" name="4.3_lapin.wav"/>
            </a:hlinkClick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736" y="4700440"/>
            <a:ext cx="1233922" cy="1729229"/>
          </a:xfrm>
          <a:prstGeom prst="rect">
            <a:avLst/>
          </a:prstGeom>
        </p:spPr>
      </p:pic>
      <p:sp>
        <p:nvSpPr>
          <p:cNvPr id="39" name="Text Box 36"/>
          <p:cNvSpPr txBox="1">
            <a:spLocks noChangeArrowheads="1"/>
          </p:cNvSpPr>
          <p:nvPr/>
        </p:nvSpPr>
        <p:spPr bwMode="auto">
          <a:xfrm>
            <a:off x="4165043" y="6310035"/>
            <a:ext cx="25003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36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</a:t>
            </a:r>
            <a:r>
              <a:rPr lang="en-GB" sz="36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lap</a:t>
            </a:r>
            <a:r>
              <a:rPr lang="en-GB" sz="3600" b="1" u="sng" dirty="0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in</a:t>
            </a:r>
            <a:endParaRPr lang="en-GB" sz="3600" b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-102303" y="1702720"/>
            <a:ext cx="24510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l</a:t>
            </a:r>
            <a:r>
              <a:rPr lang="en-GB" sz="36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a</a:t>
            </a:r>
            <a:r>
              <a:rPr lang="en-GB" sz="36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GB" sz="36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b</a:t>
            </a:r>
            <a:r>
              <a:rPr lang="en-GB" sz="3600" b="1" u="sng" dirty="0" err="1" smtClean="0">
                <a:solidFill>
                  <a:srgbClr val="FF33CC"/>
                </a:solidFill>
                <a:latin typeface="Tw Cen MT" panose="020B0602020104020603" pitchFamily="34" charset="0"/>
              </a:rPr>
              <a:t>a</a:t>
            </a:r>
            <a:r>
              <a:rPr lang="en-GB" sz="36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n</a:t>
            </a:r>
            <a:r>
              <a:rPr lang="en-GB" sz="3600" b="1" u="sng" dirty="0" err="1" smtClean="0">
                <a:solidFill>
                  <a:srgbClr val="FF33CC"/>
                </a:solidFill>
                <a:latin typeface="Tw Cen MT" panose="020B0602020104020603" pitchFamily="34" charset="0"/>
              </a:rPr>
              <a:t>a</a:t>
            </a:r>
            <a:r>
              <a:rPr lang="en-GB" sz="36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ne</a:t>
            </a:r>
            <a:endParaRPr lang="en-US" sz="3600" b="1" dirty="0">
              <a:solidFill>
                <a:prstClr val="black"/>
              </a:solidFill>
              <a:latin typeface="Tw Cen MT" panose="020B0602020104020603" pitchFamily="34" charset="0"/>
              <a:cs typeface="Times New Roman" pitchFamily="18" charset="0"/>
            </a:endParaRP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2190793" y="1673270"/>
            <a:ext cx="24510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l</a:t>
            </a:r>
            <a:r>
              <a:rPr lang="en-GB" sz="36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e</a:t>
            </a:r>
            <a:r>
              <a:rPr lang="en-GB" sz="36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ch</a:t>
            </a:r>
            <a:r>
              <a:rPr lang="en-GB" sz="36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e</a:t>
            </a:r>
            <a:r>
              <a:rPr lang="en-GB" sz="36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val</a:t>
            </a:r>
            <a:endParaRPr lang="en-US" sz="3600" b="1" dirty="0">
              <a:solidFill>
                <a:prstClr val="black"/>
              </a:solidFill>
              <a:latin typeface="Tw Cen MT" panose="020B0602020104020603" pitchFamily="34" charset="0"/>
              <a:cs typeface="Times New Roman" pitchFamily="18" charset="0"/>
            </a:endParaRPr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4566899" y="1696363"/>
            <a:ext cx="23985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m</a:t>
            </a:r>
            <a:r>
              <a:rPr lang="en-GB" sz="40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i</a:t>
            </a:r>
            <a:r>
              <a:rPr lang="en-GB" sz="40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d</a:t>
            </a:r>
            <a:r>
              <a:rPr lang="en-GB" sz="40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i</a:t>
            </a:r>
            <a:endParaRPr lang="en-US" sz="4000" b="1" u="sng" dirty="0">
              <a:solidFill>
                <a:srgbClr val="FF33CC"/>
              </a:solidFill>
              <a:latin typeface="Tw Cen MT" panose="020B0602020104020603" pitchFamily="34" charset="0"/>
              <a:cs typeface="Times New Roman" pitchFamily="18" charset="0"/>
            </a:endParaRP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6670892" y="1693845"/>
            <a:ext cx="24510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la m</a:t>
            </a:r>
            <a:r>
              <a:rPr lang="en-GB" sz="36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o</a:t>
            </a:r>
            <a:r>
              <a:rPr lang="en-GB" sz="3600" b="1" dirty="0">
                <a:solidFill>
                  <a:prstClr val="black"/>
                </a:solidFill>
                <a:latin typeface="Tw Cen MT" panose="020B0602020104020603" pitchFamily="34" charset="0"/>
              </a:rPr>
              <a:t>t</a:t>
            </a:r>
            <a:r>
              <a:rPr lang="en-GB" sz="36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o</a:t>
            </a:r>
            <a:endParaRPr lang="en-US" sz="3600" b="1" dirty="0">
              <a:solidFill>
                <a:prstClr val="black"/>
              </a:solidFill>
              <a:latin typeface="Tw Cen MT" panose="020B0602020104020603" pitchFamily="34" charset="0"/>
              <a:cs typeface="Times New Roman" pitchFamily="18" charset="0"/>
            </a:endParaRP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69176" y="3972094"/>
            <a:ext cx="20920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l’</a:t>
            </a:r>
            <a:r>
              <a:rPr lang="en-GB" sz="3600" b="1" u="sng" dirty="0" err="1" smtClean="0">
                <a:solidFill>
                  <a:srgbClr val="FF33CC"/>
                </a:solidFill>
                <a:latin typeface="Tw Cen MT" panose="020B0602020104020603" pitchFamily="34" charset="0"/>
              </a:rPr>
              <a:t>u</a:t>
            </a:r>
            <a:r>
              <a:rPr lang="en-GB" sz="36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nivers</a:t>
            </a:r>
            <a:endParaRPr lang="en-US" sz="3600" b="1" dirty="0">
              <a:solidFill>
                <a:prstClr val="black"/>
              </a:solidFill>
              <a:latin typeface="Tw Cen MT" panose="020B0602020104020603" pitchFamily="34" charset="0"/>
              <a:cs typeface="Times New Roman" pitchFamily="18" charset="0"/>
            </a:endParaRPr>
          </a:p>
        </p:txBody>
      </p:sp>
      <p:pic>
        <p:nvPicPr>
          <p:cNvPr id="45" name="Picture 44">
            <a:hlinkClick r:id="" action="ppaction://noaction">
              <a:snd r:embed="rId8" name="4.3_jeu_video.wav"/>
            </a:hlinkClick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2113" y="2284916"/>
            <a:ext cx="1052909" cy="198648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6782" y="2869966"/>
            <a:ext cx="2272652" cy="126638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15677" y="2603670"/>
            <a:ext cx="1589229" cy="1677898"/>
          </a:xfrm>
          <a:prstGeom prst="rect">
            <a:avLst/>
          </a:prstGeom>
        </p:spPr>
      </p:pic>
      <p:pic>
        <p:nvPicPr>
          <p:cNvPr id="48" name="Picture 47">
            <a:hlinkClick r:id="" action="ppaction://noaction">
              <a:snd r:embed="rId11" name="4.3_poule.wav"/>
            </a:hlinkClick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4090" y="4795930"/>
            <a:ext cx="1193809" cy="1732321"/>
          </a:xfrm>
          <a:prstGeom prst="rect">
            <a:avLst/>
          </a:prstGeom>
        </p:spPr>
      </p:pic>
      <p:pic>
        <p:nvPicPr>
          <p:cNvPr id="20" name="Picture 19">
            <a:hlinkClick r:id="" action="ppaction://noaction">
              <a:snd r:embed="rId5" name="1.5_midi.wav"/>
            </a:hlinkClick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957" y="799930"/>
            <a:ext cx="979666" cy="986218"/>
          </a:xfrm>
          <a:prstGeom prst="rect">
            <a:avLst/>
          </a:prstGeom>
        </p:spPr>
      </p:pic>
      <p:pic>
        <p:nvPicPr>
          <p:cNvPr id="49" name="Picture 48">
            <a:hlinkClick r:id="" action="ppaction://noaction">
              <a:snd r:embed="rId6" name="1.6_la_moto.wav"/>
            </a:hlinkClick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295" y="486787"/>
            <a:ext cx="1539778" cy="125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4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.3_la_bana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.4_le_chev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.5_mi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.6_la_m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.7_l'univer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4.3_jeu_vide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les ciseau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e poiss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4.3_pou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4.3_po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4.3_lap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30" grpId="0"/>
      <p:bldP spid="32" grpId="0"/>
      <p:bldP spid="36" grpId="0"/>
      <p:bldP spid="39" grpId="0"/>
      <p:bldP spid="40" grpId="0" autoUpdateAnimBg="0"/>
      <p:bldP spid="41" grpId="0" autoUpdateAnimBg="0"/>
      <p:bldP spid="42" grpId="0"/>
      <p:bldP spid="43" grpId="0" autoUpdateAnimBg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030865"/>
              </p:ext>
            </p:extLst>
          </p:nvPr>
        </p:nvGraphicFramePr>
        <p:xfrm>
          <a:off x="0" y="0"/>
          <a:ext cx="9144002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4247"/>
                <a:gridCol w="2276585"/>
                <a:gridCol w="2276585"/>
                <a:gridCol w="2276585"/>
              </a:tblGrid>
              <a:tr h="228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8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86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duotone>
              <a:srgbClr val="3333CC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44379" y="653448"/>
            <a:ext cx="1686710" cy="1464462"/>
          </a:xfrm>
          <a:prstGeom prst="rect">
            <a:avLst/>
          </a:prstGeom>
        </p:spPr>
      </p:pic>
      <p:sp>
        <p:nvSpPr>
          <p:cNvPr id="4" name="Text Box 36"/>
          <p:cNvSpPr txBox="1">
            <a:spLocks noChangeArrowheads="1"/>
          </p:cNvSpPr>
          <p:nvPr/>
        </p:nvSpPr>
        <p:spPr bwMode="auto">
          <a:xfrm>
            <a:off x="-244108" y="1625786"/>
            <a:ext cx="21955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b</a:t>
            </a:r>
            <a:r>
              <a:rPr lang="en-GB" sz="4000" b="1" i="1" u="sng" dirty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é</a:t>
            </a:r>
            <a:r>
              <a:rPr lang="en-GB" sz="40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b</a:t>
            </a:r>
            <a:r>
              <a:rPr lang="en-GB" sz="4000" b="1" i="1" u="sng" dirty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é</a:t>
            </a:r>
            <a:endParaRPr lang="en-GB" sz="40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 23"/>
          <p:cNvSpPr>
            <a:spLocks noChangeArrowheads="1"/>
          </p:cNvSpPr>
          <p:nvPr/>
        </p:nvSpPr>
        <p:spPr bwMode="auto">
          <a:xfrm>
            <a:off x="82732" y="70718"/>
            <a:ext cx="710382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é</a:t>
            </a:r>
            <a:endParaRPr lang="en-GB" sz="4000" b="1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06" y="15014"/>
            <a:ext cx="1282799" cy="1757915"/>
          </a:xfrm>
          <a:prstGeom prst="rect">
            <a:avLst/>
          </a:prstGeom>
        </p:spPr>
      </p:pic>
      <p:sp>
        <p:nvSpPr>
          <p:cNvPr id="8" name="Text Box 36"/>
          <p:cNvSpPr txBox="1">
            <a:spLocks noChangeArrowheads="1"/>
          </p:cNvSpPr>
          <p:nvPr/>
        </p:nvSpPr>
        <p:spPr bwMode="auto">
          <a:xfrm>
            <a:off x="4396639" y="1699512"/>
            <a:ext cx="21955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36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dessin</a:t>
            </a:r>
            <a:r>
              <a:rPr lang="en-GB" sz="3600" b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ez</a:t>
            </a:r>
            <a:endParaRPr lang="en-GB" sz="3600" b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val 23"/>
          <p:cNvSpPr>
            <a:spLocks noChangeArrowheads="1"/>
          </p:cNvSpPr>
          <p:nvPr/>
        </p:nvSpPr>
        <p:spPr bwMode="auto">
          <a:xfrm>
            <a:off x="4703011" y="42278"/>
            <a:ext cx="727081" cy="60303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err="1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  <a:cs typeface="Arial" panose="020B0604020202020204" pitchFamily="34" charset="0"/>
              </a:rPr>
              <a:t>ez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0" name="Text Box 36"/>
          <p:cNvSpPr txBox="1">
            <a:spLocks noChangeArrowheads="1"/>
          </p:cNvSpPr>
          <p:nvPr/>
        </p:nvSpPr>
        <p:spPr bwMode="auto">
          <a:xfrm>
            <a:off x="2004894" y="1649625"/>
            <a:ext cx="21955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40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pens</a:t>
            </a:r>
            <a:r>
              <a:rPr lang="en-GB" sz="4000" b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er</a:t>
            </a:r>
            <a:endParaRPr lang="en-GB" sz="4000" b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val 23"/>
          <p:cNvSpPr>
            <a:spLocks noChangeArrowheads="1"/>
          </p:cNvSpPr>
          <p:nvPr/>
        </p:nvSpPr>
        <p:spPr bwMode="auto">
          <a:xfrm>
            <a:off x="2375312" y="50414"/>
            <a:ext cx="742594" cy="6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  <a:cs typeface="Arial" panose="020B0604020202020204" pitchFamily="34" charset="0"/>
              </a:rPr>
              <a:t>er</a:t>
            </a:r>
          </a:p>
        </p:txBody>
      </p:sp>
      <p:grpSp>
        <p:nvGrpSpPr>
          <p:cNvPr id="14" name="Group 32"/>
          <p:cNvGrpSpPr>
            <a:grpSpLocks/>
          </p:cNvGrpSpPr>
          <p:nvPr/>
        </p:nvGrpSpPr>
        <p:grpSpPr bwMode="auto">
          <a:xfrm>
            <a:off x="5152057" y="685961"/>
            <a:ext cx="1600200" cy="1335088"/>
            <a:chOff x="5855786" y="4829736"/>
            <a:chExt cx="1600123" cy="1334143"/>
          </a:xfrm>
        </p:grpSpPr>
        <p:pic>
          <p:nvPicPr>
            <p:cNvPr id="15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5786" y="4829736"/>
              <a:ext cx="1090028" cy="755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5215348"/>
              <a:ext cx="1055109" cy="948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Oval 23"/>
          <p:cNvSpPr>
            <a:spLocks noChangeArrowheads="1"/>
          </p:cNvSpPr>
          <p:nvPr/>
        </p:nvSpPr>
        <p:spPr bwMode="auto">
          <a:xfrm>
            <a:off x="6972083" y="50414"/>
            <a:ext cx="727081" cy="60303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  <a:cs typeface="Arial" panose="020B0604020202020204" pitchFamily="34" charset="0"/>
              </a:rPr>
              <a:t>et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0" name="Text Box 36"/>
          <p:cNvSpPr txBox="1">
            <a:spLocks noChangeArrowheads="1"/>
          </p:cNvSpPr>
          <p:nvPr/>
        </p:nvSpPr>
        <p:spPr bwMode="auto">
          <a:xfrm>
            <a:off x="6592151" y="1637957"/>
            <a:ext cx="11175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4000" b="1" u="sng" dirty="0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et</a:t>
            </a:r>
            <a:endParaRPr lang="en-GB" sz="4000" b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867" y="218946"/>
            <a:ext cx="1457890" cy="1853514"/>
          </a:xfrm>
          <a:prstGeom prst="rect">
            <a:avLst/>
          </a:prstGeom>
        </p:spPr>
      </p:pic>
      <p:sp>
        <p:nvSpPr>
          <p:cNvPr id="22" name="Oval 23"/>
          <p:cNvSpPr>
            <a:spLocks noChangeArrowheads="1"/>
          </p:cNvSpPr>
          <p:nvPr/>
        </p:nvSpPr>
        <p:spPr bwMode="auto">
          <a:xfrm>
            <a:off x="38103" y="2333672"/>
            <a:ext cx="710382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è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2320361" y="2333672"/>
            <a:ext cx="710382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ê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4652842" y="2316525"/>
            <a:ext cx="710382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ai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5" name="Oval 23"/>
          <p:cNvSpPr>
            <a:spLocks noChangeArrowheads="1"/>
          </p:cNvSpPr>
          <p:nvPr/>
        </p:nvSpPr>
        <p:spPr bwMode="auto">
          <a:xfrm>
            <a:off x="6918485" y="2333672"/>
            <a:ext cx="710382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ei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38103" y="4595836"/>
            <a:ext cx="710382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ch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7" name="Oval 23"/>
          <p:cNvSpPr>
            <a:spLocks noChangeArrowheads="1"/>
          </p:cNvSpPr>
          <p:nvPr/>
        </p:nvSpPr>
        <p:spPr bwMode="auto">
          <a:xfrm>
            <a:off x="2341290" y="4595836"/>
            <a:ext cx="710382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th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8" name="Oval 23"/>
          <p:cNvSpPr>
            <a:spLocks noChangeArrowheads="1"/>
          </p:cNvSpPr>
          <p:nvPr/>
        </p:nvSpPr>
        <p:spPr bwMode="auto">
          <a:xfrm>
            <a:off x="4644477" y="4595836"/>
            <a:ext cx="1484474" cy="69285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en</a:t>
            </a:r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/an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9" name="Oval 23"/>
          <p:cNvSpPr>
            <a:spLocks noChangeArrowheads="1"/>
          </p:cNvSpPr>
          <p:nvPr/>
        </p:nvSpPr>
        <p:spPr bwMode="auto">
          <a:xfrm>
            <a:off x="6918485" y="4595835"/>
            <a:ext cx="710382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un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62182">
            <a:off x="-103193" y="2714893"/>
            <a:ext cx="2444444" cy="1169259"/>
          </a:xfrm>
          <a:prstGeom prst="rect">
            <a:avLst/>
          </a:prstGeom>
        </p:spPr>
      </p:pic>
      <p:sp>
        <p:nvSpPr>
          <p:cNvPr id="31" name="Text Box 36"/>
          <p:cNvSpPr txBox="1">
            <a:spLocks noChangeArrowheads="1"/>
          </p:cNvSpPr>
          <p:nvPr/>
        </p:nvSpPr>
        <p:spPr bwMode="auto">
          <a:xfrm>
            <a:off x="-271601" y="3944444"/>
            <a:ext cx="21955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la </a:t>
            </a:r>
            <a:r>
              <a:rPr lang="en-GB" sz="40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r</a:t>
            </a:r>
            <a:r>
              <a:rPr lang="en-GB" sz="4000" b="1" i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è</a:t>
            </a:r>
            <a:r>
              <a:rPr lang="en-GB" sz="40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gle</a:t>
            </a:r>
            <a:endParaRPr lang="en-GB" sz="40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757" y="2801957"/>
            <a:ext cx="1767882" cy="1308233"/>
          </a:xfrm>
          <a:prstGeom prst="rect">
            <a:avLst/>
          </a:prstGeom>
        </p:spPr>
      </p:pic>
      <p:sp>
        <p:nvSpPr>
          <p:cNvPr id="33" name="Text Box 36"/>
          <p:cNvSpPr txBox="1">
            <a:spLocks noChangeArrowheads="1"/>
          </p:cNvSpPr>
          <p:nvPr/>
        </p:nvSpPr>
        <p:spPr bwMode="auto">
          <a:xfrm>
            <a:off x="1937913" y="3984602"/>
            <a:ext cx="21955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la f</a:t>
            </a:r>
            <a:r>
              <a:rPr lang="en-GB" sz="4000" b="1" i="1" u="sng" dirty="0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ê</a:t>
            </a:r>
            <a:r>
              <a:rPr lang="en-GB" sz="40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t</a:t>
            </a:r>
            <a:r>
              <a:rPr lang="en-GB" sz="40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</a:t>
            </a:r>
            <a:endParaRPr lang="en-GB" sz="40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 Box 36"/>
          <p:cNvSpPr txBox="1">
            <a:spLocks noChangeArrowheads="1"/>
          </p:cNvSpPr>
          <p:nvPr/>
        </p:nvSpPr>
        <p:spPr bwMode="auto">
          <a:xfrm>
            <a:off x="4225097" y="3956820"/>
            <a:ext cx="21955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</a:t>
            </a:r>
            <a:r>
              <a:rPr lang="en-GB" sz="40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</a:t>
            </a:r>
            <a:r>
              <a:rPr lang="en-GB" sz="4000" b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ai</a:t>
            </a:r>
            <a:r>
              <a:rPr lang="en-GB" sz="40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t</a:t>
            </a:r>
            <a:endParaRPr lang="en-GB" sz="40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227" y="2439205"/>
            <a:ext cx="1782294" cy="1782294"/>
          </a:xfrm>
          <a:prstGeom prst="rect">
            <a:avLst/>
          </a:prstGeom>
        </p:spPr>
      </p:pic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6480353" y="3914485"/>
            <a:ext cx="21955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40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tr</a:t>
            </a:r>
            <a:r>
              <a:rPr lang="en-GB" sz="4000" b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ei</a:t>
            </a:r>
            <a:r>
              <a:rPr lang="en-GB" sz="40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ze</a:t>
            </a:r>
            <a:endParaRPr lang="en-GB" sz="40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18" y="4661341"/>
            <a:ext cx="1600416" cy="1818654"/>
          </a:xfrm>
          <a:prstGeom prst="rect">
            <a:avLst/>
          </a:prstGeom>
        </p:spPr>
      </p:pic>
      <p:sp>
        <p:nvSpPr>
          <p:cNvPr id="39" name="Text Box 36"/>
          <p:cNvSpPr txBox="1">
            <a:spLocks noChangeArrowheads="1"/>
          </p:cNvSpPr>
          <p:nvPr/>
        </p:nvSpPr>
        <p:spPr bwMode="auto">
          <a:xfrm>
            <a:off x="-271601" y="6243972"/>
            <a:ext cx="21955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</a:t>
            </a:r>
            <a:r>
              <a:rPr lang="en-GB" sz="4000" b="1" u="sng" dirty="0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ch</a:t>
            </a:r>
            <a:r>
              <a:rPr lang="en-GB" sz="40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at</a:t>
            </a:r>
            <a:endParaRPr lang="en-GB" sz="40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537" y="2590192"/>
            <a:ext cx="1418659" cy="1418659"/>
          </a:xfrm>
          <a:prstGeom prst="rect">
            <a:avLst/>
          </a:prstGeom>
        </p:spPr>
      </p:pic>
      <p:sp>
        <p:nvSpPr>
          <p:cNvPr id="41" name="Text Box 36"/>
          <p:cNvSpPr txBox="1">
            <a:spLocks noChangeArrowheads="1"/>
          </p:cNvSpPr>
          <p:nvPr/>
        </p:nvSpPr>
        <p:spPr bwMode="auto">
          <a:xfrm>
            <a:off x="1892793" y="6243972"/>
            <a:ext cx="21955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</a:t>
            </a:r>
            <a:r>
              <a:rPr lang="en-GB" sz="4000" b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th</a:t>
            </a:r>
            <a:r>
              <a:rPr lang="en-GB" sz="40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é</a:t>
            </a:r>
            <a:endParaRPr lang="en-GB" sz="40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 Box 36"/>
          <p:cNvSpPr txBox="1">
            <a:spLocks noChangeArrowheads="1"/>
          </p:cNvSpPr>
          <p:nvPr/>
        </p:nvSpPr>
        <p:spPr bwMode="auto">
          <a:xfrm>
            <a:off x="4359906" y="6243972"/>
            <a:ext cx="21955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40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l’</a:t>
            </a:r>
            <a:r>
              <a:rPr lang="en-GB" sz="4000" b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en</a:t>
            </a:r>
            <a:r>
              <a:rPr lang="en-GB" sz="40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f</a:t>
            </a:r>
            <a:r>
              <a:rPr lang="en-GB" sz="4000" b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an</a:t>
            </a:r>
            <a:r>
              <a:rPr lang="en-GB" sz="40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t</a:t>
            </a:r>
            <a:endParaRPr lang="en-GB" sz="40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33914" y="4981005"/>
            <a:ext cx="1670342" cy="140727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092" y="5126642"/>
            <a:ext cx="1304808" cy="1326998"/>
          </a:xfrm>
          <a:prstGeom prst="rect">
            <a:avLst/>
          </a:prstGeom>
        </p:spPr>
      </p:pic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25235"/>
              </p:ext>
            </p:extLst>
          </p:nvPr>
        </p:nvGraphicFramePr>
        <p:xfrm>
          <a:off x="8001888" y="4652330"/>
          <a:ext cx="1047093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7093"/>
              </a:tblGrid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 smtClean="0"/>
                        <a:t>lundi</a:t>
                      </a:r>
                      <a:endParaRPr lang="en-GB" sz="1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mardi</a:t>
                      </a:r>
                      <a:endParaRPr lang="en-GB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mercredi</a:t>
                      </a:r>
                      <a:r>
                        <a:rPr lang="en-GB" sz="1400" dirty="0" smtClean="0"/>
                        <a:t> </a:t>
                      </a:r>
                      <a:endParaRPr lang="en-GB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jeudi</a:t>
                      </a:r>
                      <a:endParaRPr lang="en-GB" sz="1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vendredi</a:t>
                      </a:r>
                      <a:endParaRPr lang="en-GB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samedi</a:t>
                      </a:r>
                      <a:endParaRPr lang="en-GB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dimanche</a:t>
                      </a:r>
                      <a:endParaRPr lang="en-GB" sz="1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6" name="Oval 45"/>
          <p:cNvSpPr/>
          <p:nvPr/>
        </p:nvSpPr>
        <p:spPr>
          <a:xfrm>
            <a:off x="7760949" y="4595835"/>
            <a:ext cx="1444838" cy="385170"/>
          </a:xfrm>
          <a:prstGeom prst="ellipse">
            <a:avLst/>
          </a:prstGeom>
          <a:noFill/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 Box 36"/>
          <p:cNvSpPr txBox="1">
            <a:spLocks noChangeArrowheads="1"/>
          </p:cNvSpPr>
          <p:nvPr/>
        </p:nvSpPr>
        <p:spPr bwMode="auto">
          <a:xfrm>
            <a:off x="6309933" y="6233792"/>
            <a:ext cx="21955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40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</a:t>
            </a:r>
            <a:r>
              <a:rPr lang="en-GB" sz="4000" b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un</a:t>
            </a:r>
            <a:r>
              <a:rPr lang="en-GB" sz="40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di</a:t>
            </a:r>
            <a:endParaRPr lang="en-GB" sz="40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91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20" grpId="0"/>
      <p:bldP spid="31" grpId="0"/>
      <p:bldP spid="33" grpId="0"/>
      <p:bldP spid="34" grpId="0"/>
      <p:bldP spid="36" grpId="0"/>
      <p:bldP spid="39" grpId="0"/>
      <p:bldP spid="41" grpId="0"/>
      <p:bldP spid="42" grpId="0"/>
      <p:bldP spid="46" grpId="0" animBg="1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8984" y="646841"/>
            <a:ext cx="84643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0" i="0" dirty="0" smtClean="0">
                <a:solidFill>
                  <a:srgbClr val="262626"/>
                </a:solidFill>
                <a:effectLst/>
                <a:latin typeface="Tw Cen MT" panose="020B0602020104020603" pitchFamily="34" charset="0"/>
              </a:rPr>
              <a:t>Son chat chante sa chanson.</a:t>
            </a:r>
            <a:endParaRPr lang="en-GB" sz="3200" dirty="0">
              <a:latin typeface="Tw Cen MT" panose="020B06020201040206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562" y="1365022"/>
            <a:ext cx="3437881" cy="517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8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563" y="179583"/>
            <a:ext cx="50420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0" i="0" dirty="0" smtClean="0">
                <a:solidFill>
                  <a:srgbClr val="262626"/>
                </a:solidFill>
                <a:effectLst/>
                <a:latin typeface="Tw Cen MT" panose="020B0602020104020603" pitchFamily="34" charset="0"/>
              </a:rPr>
              <a:t>Cinq chiens chassent six chats.</a:t>
            </a:r>
            <a:endParaRPr lang="en-GB" sz="3200" dirty="0">
              <a:latin typeface="Tw Cen MT" panose="020B06020201040206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48256" y="1019749"/>
            <a:ext cx="1844923" cy="1303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49242" y="1106249"/>
            <a:ext cx="1844923" cy="13033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46740" y="1106248"/>
            <a:ext cx="1844923" cy="13033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44238" y="1106247"/>
            <a:ext cx="1844923" cy="13033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89161" y="1106247"/>
            <a:ext cx="1844923" cy="13033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371" y="3274541"/>
            <a:ext cx="1853613" cy="16558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127" y="2969741"/>
            <a:ext cx="1853613" cy="16558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165" y="3661719"/>
            <a:ext cx="1853613" cy="16558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649" y="2969741"/>
            <a:ext cx="1853613" cy="16558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151" y="4625635"/>
            <a:ext cx="1853613" cy="16558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161" y="2949191"/>
            <a:ext cx="1853613" cy="165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5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2422" y="218951"/>
            <a:ext cx="60510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0" i="0" dirty="0" smtClean="0">
                <a:solidFill>
                  <a:srgbClr val="262626"/>
                </a:solidFill>
                <a:effectLst/>
                <a:latin typeface="Tw Cen MT" panose="020B0602020104020603" pitchFamily="34" charset="0"/>
              </a:rPr>
              <a:t>Trois tortues tristes sur trois toits gris.</a:t>
            </a:r>
            <a:endParaRPr lang="en-GB" sz="3200" dirty="0">
              <a:latin typeface="Tw Cen MT" panose="020B06020201040206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68" y="3251902"/>
            <a:ext cx="3405219" cy="29511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336">
            <a:off x="68366" y="2189221"/>
            <a:ext cx="3017134" cy="15940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411" y="3251902"/>
            <a:ext cx="3405219" cy="29511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690" y="3228098"/>
            <a:ext cx="3405219" cy="2951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2094">
            <a:off x="2644369" y="1971422"/>
            <a:ext cx="3288984" cy="1737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3594">
            <a:off x="5723221" y="2010141"/>
            <a:ext cx="3142413" cy="166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204" y="228611"/>
            <a:ext cx="7845287" cy="5922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 err="1" smtClean="0">
                <a:latin typeface="Tw Cen MT" panose="020B0602020104020603" pitchFamily="34" charset="0"/>
              </a:rPr>
              <a:t>C’est</a:t>
            </a:r>
            <a:r>
              <a:rPr lang="en-GB" sz="3200" dirty="0" smtClean="0">
                <a:latin typeface="Tw Cen MT" panose="020B0602020104020603" pitchFamily="34" charset="0"/>
              </a:rPr>
              <a:t> </a:t>
            </a:r>
            <a:r>
              <a:rPr lang="en-GB" sz="3200" dirty="0" err="1" smtClean="0">
                <a:latin typeface="Tw Cen MT" panose="020B0602020104020603" pitchFamily="34" charset="0"/>
              </a:rPr>
              <a:t>demain</a:t>
            </a:r>
            <a:r>
              <a:rPr lang="en-GB" sz="3200" dirty="0" smtClean="0">
                <a:latin typeface="Tw Cen MT" panose="020B0602020104020603" pitchFamily="34" charset="0"/>
              </a:rPr>
              <a:t> </a:t>
            </a:r>
            <a:r>
              <a:rPr lang="en-GB" sz="3200" dirty="0" err="1" smtClean="0">
                <a:latin typeface="Tw Cen MT" panose="020B0602020104020603" pitchFamily="34" charset="0"/>
              </a:rPr>
              <a:t>jeudi</a:t>
            </a:r>
            <a:r>
              <a:rPr lang="en-GB" sz="3200" dirty="0" smtClean="0">
                <a:latin typeface="Tw Cen MT" panose="020B0602020104020603" pitchFamily="34" charset="0"/>
              </a:rPr>
              <a:t/>
            </a:r>
            <a:br>
              <a:rPr lang="en-GB" sz="3200" dirty="0" smtClean="0">
                <a:latin typeface="Tw Cen MT" panose="020B0602020104020603" pitchFamily="34" charset="0"/>
              </a:rPr>
            </a:br>
            <a:r>
              <a:rPr lang="en-GB" sz="3200" dirty="0" smtClean="0">
                <a:latin typeface="Tw Cen MT" panose="020B0602020104020603" pitchFamily="34" charset="0"/>
              </a:rPr>
              <a:t>La fête </a:t>
            </a:r>
            <a:r>
              <a:rPr lang="en-GB" sz="3200" dirty="0" smtClean="0">
                <a:latin typeface="Tw Cen MT" panose="020B0602020104020603" pitchFamily="34" charset="0"/>
                <a:cs typeface="Calibri" panose="020F0502020204030204" pitchFamily="34" charset="0"/>
              </a:rPr>
              <a:t>à la </a:t>
            </a:r>
            <a:r>
              <a:rPr lang="en-GB" sz="3200" dirty="0" err="1" smtClean="0">
                <a:latin typeface="Tw Cen MT" panose="020B0602020104020603" pitchFamily="34" charset="0"/>
                <a:cs typeface="Calibri" panose="020F0502020204030204" pitchFamily="34" charset="0"/>
              </a:rPr>
              <a:t>souris</a:t>
            </a:r>
            <a:r>
              <a:rPr lang="en-GB" sz="3200" dirty="0" smtClean="0">
                <a:latin typeface="Tw Cen MT" panose="020B0602020104020603" pitchFamily="34" charset="0"/>
                <a:cs typeface="Calibri" panose="020F0502020204030204" pitchFamily="34" charset="0"/>
              </a:rPr>
              <a:t/>
            </a:r>
            <a:br>
              <a:rPr lang="en-GB" sz="3200" dirty="0" smtClean="0">
                <a:latin typeface="Tw Cen MT" panose="020B0602020104020603" pitchFamily="34" charset="0"/>
                <a:cs typeface="Calibri" panose="020F0502020204030204" pitchFamily="34" charset="0"/>
              </a:rPr>
            </a:br>
            <a:r>
              <a:rPr lang="en-GB" sz="3200" dirty="0" smtClean="0">
                <a:latin typeface="Tw Cen MT" panose="020B0602020104020603" pitchFamily="34" charset="0"/>
                <a:cs typeface="Calibri" panose="020F0502020204030204" pitchFamily="34" charset="0"/>
              </a:rPr>
              <a:t>Qui </a:t>
            </a:r>
            <a:r>
              <a:rPr lang="en-GB" sz="3200" dirty="0" err="1" smtClean="0">
                <a:latin typeface="Tw Cen MT" panose="020B0602020104020603" pitchFamily="34" charset="0"/>
                <a:cs typeface="Calibri" panose="020F0502020204030204" pitchFamily="34" charset="0"/>
              </a:rPr>
              <a:t>balaie</a:t>
            </a:r>
            <a:r>
              <a:rPr lang="en-GB" sz="3200" dirty="0" smtClean="0">
                <a:latin typeface="Tw Cen MT" panose="020B0602020104020603" pitchFamily="34" charset="0"/>
                <a:cs typeface="Calibri" panose="020F0502020204030204" pitchFamily="34" charset="0"/>
              </a:rPr>
              <a:t> son tapis</a:t>
            </a:r>
          </a:p>
          <a:p>
            <a:pPr>
              <a:lnSpc>
                <a:spcPct val="150000"/>
              </a:lnSpc>
            </a:pPr>
            <a:r>
              <a:rPr lang="en-GB" sz="3200" dirty="0" err="1" smtClean="0">
                <a:latin typeface="Tw Cen MT" panose="020B0602020104020603" pitchFamily="34" charset="0"/>
                <a:cs typeface="Calibri" panose="020F0502020204030204" pitchFamily="34" charset="0"/>
              </a:rPr>
              <a:t>Trouve</a:t>
            </a:r>
            <a:r>
              <a:rPr lang="en-GB" sz="3200" dirty="0" smtClean="0"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 smtClean="0">
                <a:latin typeface="Tw Cen MT" panose="020B0602020104020603" pitchFamily="34" charset="0"/>
                <a:cs typeface="Calibri" panose="020F0502020204030204" pitchFamily="34" charset="0"/>
              </a:rPr>
              <a:t>une</a:t>
            </a:r>
            <a:r>
              <a:rPr lang="en-GB" sz="3200" dirty="0" smtClean="0"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 smtClean="0">
                <a:latin typeface="Tw Cen MT" panose="020B0602020104020603" pitchFamily="34" charset="0"/>
                <a:cs typeface="Calibri" panose="020F0502020204030204" pitchFamily="34" charset="0"/>
              </a:rPr>
              <a:t>pomme</a:t>
            </a:r>
            <a:r>
              <a:rPr lang="en-GB" sz="3200" dirty="0" smtClean="0"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 smtClean="0">
                <a:latin typeface="Tw Cen MT" panose="020B0602020104020603" pitchFamily="34" charset="0"/>
                <a:cs typeface="Calibri" panose="020F0502020204030204" pitchFamily="34" charset="0"/>
              </a:rPr>
              <a:t>d’api</a:t>
            </a:r>
            <a:endParaRPr lang="en-GB" sz="3200" dirty="0" smtClean="0">
              <a:latin typeface="Tw Cen MT" panose="020B0602020104020603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3200" dirty="0" smtClean="0">
                <a:latin typeface="Tw Cen MT" panose="020B0602020104020603" pitchFamily="34" charset="0"/>
                <a:cs typeface="Calibri" panose="020F0502020204030204" pitchFamily="34" charset="0"/>
              </a:rPr>
              <a:t>La </a:t>
            </a:r>
            <a:r>
              <a:rPr lang="en-GB" sz="3200" dirty="0" err="1" smtClean="0">
                <a:latin typeface="Tw Cen MT" panose="020B0602020104020603" pitchFamily="34" charset="0"/>
                <a:cs typeface="Calibri" panose="020F0502020204030204" pitchFamily="34" charset="0"/>
              </a:rPr>
              <a:t>découpe</a:t>
            </a:r>
            <a:r>
              <a:rPr lang="en-GB" sz="3200" dirty="0" smtClean="0">
                <a:latin typeface="Tw Cen MT" panose="020B0602020104020603" pitchFamily="34" charset="0"/>
                <a:cs typeface="Calibri" panose="020F0502020204030204" pitchFamily="34" charset="0"/>
              </a:rPr>
              <a:t> et la </a:t>
            </a:r>
            <a:r>
              <a:rPr lang="en-GB" sz="3200" dirty="0" err="1" smtClean="0">
                <a:latin typeface="Tw Cen MT" panose="020B0602020104020603" pitchFamily="34" charset="0"/>
                <a:cs typeface="Calibri" panose="020F0502020204030204" pitchFamily="34" charset="0"/>
              </a:rPr>
              <a:t>cuit</a:t>
            </a:r>
            <a:r>
              <a:rPr lang="en-GB" sz="3200" dirty="0" smtClean="0">
                <a:latin typeface="Tw Cen MT" panose="020B0602020104020603" pitchFamily="34" charset="0"/>
                <a:cs typeface="Calibri" panose="020F0502020204030204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GB" sz="3200" dirty="0" smtClean="0">
                <a:latin typeface="Tw Cen MT" panose="020B0602020104020603" pitchFamily="34" charset="0"/>
                <a:cs typeface="Calibri" panose="020F0502020204030204" pitchFamily="34" charset="0"/>
              </a:rPr>
              <a:t>Et la </a:t>
            </a:r>
            <a:r>
              <a:rPr lang="en-GB" sz="3200" dirty="0" err="1" smtClean="0">
                <a:latin typeface="Tw Cen MT" panose="020B0602020104020603" pitchFamily="34" charset="0"/>
                <a:cs typeface="Calibri" panose="020F0502020204030204" pitchFamily="34" charset="0"/>
              </a:rPr>
              <a:t>donne</a:t>
            </a:r>
            <a:r>
              <a:rPr lang="en-GB" sz="3200" dirty="0" smtClean="0">
                <a:latin typeface="Tw Cen MT" panose="020B0602020104020603" pitchFamily="34" charset="0"/>
                <a:cs typeface="Calibri" panose="020F0502020204030204" pitchFamily="34" charset="0"/>
              </a:rPr>
              <a:t> à </a:t>
            </a:r>
            <a:r>
              <a:rPr lang="en-GB" sz="3200" dirty="0" err="1" smtClean="0">
                <a:latin typeface="Tw Cen MT" panose="020B0602020104020603" pitchFamily="34" charset="0"/>
                <a:cs typeface="Calibri" panose="020F0502020204030204" pitchFamily="34" charset="0"/>
              </a:rPr>
              <a:t>ses</a:t>
            </a:r>
            <a:r>
              <a:rPr lang="en-GB" sz="3200" dirty="0" smtClean="0"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 smtClean="0">
                <a:latin typeface="Tw Cen MT" panose="020B0602020104020603" pitchFamily="34" charset="0"/>
                <a:cs typeface="Calibri" panose="020F0502020204030204" pitchFamily="34" charset="0"/>
              </a:rPr>
              <a:t>petits</a:t>
            </a:r>
            <a:r>
              <a:rPr lang="en-GB" sz="3200" dirty="0" smtClean="0">
                <a:latin typeface="Tw Cen MT" panose="020B0602020104020603" pitchFamily="34" charset="0"/>
                <a:cs typeface="Calibri" panose="020F0502020204030204" pitchFamily="34" charset="0"/>
              </a:rPr>
              <a:t/>
            </a:r>
            <a:br>
              <a:rPr lang="en-GB" sz="3200" dirty="0" smtClean="0">
                <a:latin typeface="Tw Cen MT" panose="020B0602020104020603" pitchFamily="34" charset="0"/>
                <a:cs typeface="Calibri" panose="020F0502020204030204" pitchFamily="34" charset="0"/>
              </a:rPr>
            </a:br>
            <a:r>
              <a:rPr lang="en-GB" sz="3200" dirty="0" err="1" smtClean="0">
                <a:latin typeface="Tw Cen MT" panose="020B0602020104020603" pitchFamily="34" charset="0"/>
              </a:rPr>
              <a:t>C’est</a:t>
            </a:r>
            <a:r>
              <a:rPr lang="en-GB" sz="3200" dirty="0" smtClean="0">
                <a:latin typeface="Tw Cen MT" panose="020B0602020104020603" pitchFamily="34" charset="0"/>
              </a:rPr>
              <a:t> </a:t>
            </a:r>
            <a:r>
              <a:rPr lang="en-GB" sz="3200" dirty="0" err="1" smtClean="0">
                <a:latin typeface="Tw Cen MT" panose="020B0602020104020603" pitchFamily="34" charset="0"/>
              </a:rPr>
              <a:t>demain</a:t>
            </a:r>
            <a:r>
              <a:rPr lang="en-GB" sz="3200" dirty="0" smtClean="0">
                <a:latin typeface="Tw Cen MT" panose="020B0602020104020603" pitchFamily="34" charset="0"/>
              </a:rPr>
              <a:t> </a:t>
            </a:r>
            <a:r>
              <a:rPr lang="en-GB" sz="3200" dirty="0" err="1" smtClean="0">
                <a:latin typeface="Tw Cen MT" panose="020B0602020104020603" pitchFamily="34" charset="0"/>
              </a:rPr>
              <a:t>jeudi</a:t>
            </a:r>
            <a:r>
              <a:rPr lang="en-GB" sz="3200" dirty="0" smtClean="0">
                <a:latin typeface="Tw Cen MT" panose="020B0602020104020603" pitchFamily="34" charset="0"/>
              </a:rPr>
              <a:t/>
            </a:r>
            <a:br>
              <a:rPr lang="en-GB" sz="3200" dirty="0" smtClean="0">
                <a:latin typeface="Tw Cen MT" panose="020B0602020104020603" pitchFamily="34" charset="0"/>
              </a:rPr>
            </a:br>
            <a:r>
              <a:rPr lang="en-GB" sz="3200" dirty="0" smtClean="0">
                <a:latin typeface="Tw Cen MT" panose="020B0602020104020603" pitchFamily="34" charset="0"/>
              </a:rPr>
              <a:t>La fête </a:t>
            </a:r>
            <a:r>
              <a:rPr lang="en-GB" sz="3200" dirty="0" smtClean="0">
                <a:latin typeface="Tw Cen MT" panose="020B0602020104020603" pitchFamily="34" charset="0"/>
                <a:cs typeface="Calibri" panose="020F0502020204030204" pitchFamily="34" charset="0"/>
              </a:rPr>
              <a:t>à la </a:t>
            </a:r>
            <a:r>
              <a:rPr lang="en-GB" sz="3200" dirty="0" err="1" smtClean="0">
                <a:latin typeface="Tw Cen MT" panose="020B0602020104020603" pitchFamily="34" charset="0"/>
                <a:cs typeface="Calibri" panose="020F0502020204030204" pitchFamily="34" charset="0"/>
              </a:rPr>
              <a:t>souris</a:t>
            </a:r>
            <a:endParaRPr lang="en-GB" sz="3200" dirty="0">
              <a:latin typeface="Tw Cen MT" panose="020B0602020104020603" pitchFamily="34" charset="0"/>
            </a:endParaRPr>
          </a:p>
        </p:txBody>
      </p:sp>
      <p:pic>
        <p:nvPicPr>
          <p:cNvPr id="3" name="C'est demain jeud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72623" y="147222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43" y="764799"/>
            <a:ext cx="1130651" cy="8366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430" y="700395"/>
            <a:ext cx="958333" cy="9455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584" y="2429573"/>
            <a:ext cx="780121" cy="8653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427" y="3398020"/>
            <a:ext cx="950603" cy="6099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901" y="4314211"/>
            <a:ext cx="507824" cy="5010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881" y="4314211"/>
            <a:ext cx="507824" cy="5010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861" y="4312008"/>
            <a:ext cx="507824" cy="5010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430" y="4312008"/>
            <a:ext cx="507824" cy="5010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2452" y="67212"/>
            <a:ext cx="1001047" cy="13792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673" y="1645950"/>
            <a:ext cx="818056" cy="8717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116" y="1805367"/>
            <a:ext cx="1171314" cy="6383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43" y="5587547"/>
            <a:ext cx="1130651" cy="8366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430" y="5523143"/>
            <a:ext cx="958333" cy="94555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2452" y="4889960"/>
            <a:ext cx="1001047" cy="137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4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4595" y="1393463"/>
            <a:ext cx="6214793" cy="33210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848" y="160638"/>
            <a:ext cx="7933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Tw Cen MT" panose="020B0602020104020603" pitchFamily="34" charset="0"/>
              </a:rPr>
              <a:t>Quiz-Quiz-</a:t>
            </a:r>
            <a:r>
              <a:rPr lang="en-GB" sz="3600" dirty="0" err="1" smtClean="0">
                <a:latin typeface="Tw Cen MT" panose="020B0602020104020603" pitchFamily="34" charset="0"/>
              </a:rPr>
              <a:t>Échange</a:t>
            </a:r>
            <a:endParaRPr lang="en-GB" sz="36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78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22922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é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er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ez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et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122238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le </a:t>
            </a:r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bébé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2369904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penser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4672013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dessinez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6946900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et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duotone>
              <a:srgbClr val="3333CC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64616" y="3759221"/>
            <a:ext cx="2299726" cy="19967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99" y="3653029"/>
            <a:ext cx="1534541" cy="2102896"/>
          </a:xfrm>
          <a:prstGeom prst="rect">
            <a:avLst/>
          </a:prstGeom>
        </p:spPr>
      </p:pic>
      <p:grpSp>
        <p:nvGrpSpPr>
          <p:cNvPr id="16" name="Group 32"/>
          <p:cNvGrpSpPr>
            <a:grpSpLocks/>
          </p:cNvGrpSpPr>
          <p:nvPr/>
        </p:nvGrpSpPr>
        <p:grpSpPr bwMode="auto">
          <a:xfrm>
            <a:off x="4645429" y="3805881"/>
            <a:ext cx="2115733" cy="1853183"/>
            <a:chOff x="5855786" y="4829736"/>
            <a:chExt cx="1600123" cy="1334143"/>
          </a:xfrm>
        </p:grpSpPr>
        <p:pic>
          <p:nvPicPr>
            <p:cNvPr id="17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5786" y="4829736"/>
              <a:ext cx="1090028" cy="755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5215348"/>
              <a:ext cx="1055109" cy="948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648" y="3571206"/>
            <a:ext cx="1718401" cy="218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9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resentation">
  <a:themeElements>
    <a:clrScheme name="Blank Presentatio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1634</TotalTime>
  <Words>511</Words>
  <Application>Microsoft Office PowerPoint</Application>
  <PresentationFormat>On-screen Show (4:3)</PresentationFormat>
  <Paragraphs>171</Paragraphs>
  <Slides>14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AntigoniBd</vt:lpstr>
      <vt:lpstr>Batang</vt:lpstr>
      <vt:lpstr>Arial</vt:lpstr>
      <vt:lpstr>Calibri</vt:lpstr>
      <vt:lpstr>Calibri Light</vt:lpstr>
      <vt:lpstr>Times New Roman</vt:lpstr>
      <vt:lpstr>Tw Cen MT</vt:lpstr>
      <vt:lpstr>Office Theme</vt:lpstr>
      <vt:lpstr>Blank Presentation</vt:lpstr>
      <vt:lpstr>Aujourd’hui nous allons…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Study</dc:creator>
  <cp:lastModifiedBy>Rachel Hawkes</cp:lastModifiedBy>
  <cp:revision>44</cp:revision>
  <dcterms:created xsi:type="dcterms:W3CDTF">2018-05-07T03:09:56Z</dcterms:created>
  <dcterms:modified xsi:type="dcterms:W3CDTF">2019-05-19T12:33:44Z</dcterms:modified>
</cp:coreProperties>
</file>